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85" r:id="rId4"/>
    <p:sldId id="286" r:id="rId5"/>
    <p:sldId id="287" r:id="rId6"/>
    <p:sldId id="288" r:id="rId7"/>
    <p:sldId id="283" r:id="rId8"/>
    <p:sldId id="289" r:id="rId9"/>
    <p:sldId id="271" r:id="rId10"/>
    <p:sldId id="268" r:id="rId11"/>
    <p:sldId id="290" r:id="rId12"/>
    <p:sldId id="296" r:id="rId13"/>
    <p:sldId id="291" r:id="rId14"/>
    <p:sldId id="293" r:id="rId15"/>
    <p:sldId id="294" r:id="rId16"/>
    <p:sldId id="273" r:id="rId17"/>
    <p:sldId id="295" r:id="rId18"/>
    <p:sldId id="262" r:id="rId19"/>
  </p:sldIdLst>
  <p:sldSz cx="9144000" cy="6858000" type="screen4x3"/>
  <p:notesSz cx="6794500" cy="99187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98042" autoAdjust="0"/>
  </p:normalViewPr>
  <p:slideViewPr>
    <p:cSldViewPr>
      <p:cViewPr>
        <p:scale>
          <a:sx n="100" d="100"/>
          <a:sy n="100" d="100"/>
        </p:scale>
        <p:origin x="-75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12" y="-90"/>
      </p:cViewPr>
      <p:guideLst>
        <p:guide orient="horz" pos="312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0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DFA675-DF19-4EE6-8759-8DD2F7ED928D}" type="datetime1">
              <a:rPr lang="sl-SI"/>
              <a:pPr>
                <a:defRPr/>
              </a:pPr>
              <a:t>26.5.2015</a:t>
            </a:fld>
            <a:endParaRPr lang="sl-SI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1176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1176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103C00-9F3F-4557-9604-3945A86E686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4356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0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9BE9EF5-0E0C-42DF-835E-1838C2299409}" type="datetime1">
              <a:rPr lang="sl-SI"/>
              <a:pPr>
                <a:defRPr/>
              </a:pPr>
              <a:t>26.5.2015</a:t>
            </a:fld>
            <a:endParaRPr lang="sl-SI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1383"/>
            <a:ext cx="5435600" cy="4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1176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1176"/>
            <a:ext cx="2943225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7E51DE-D22F-41BF-85AD-C064E553E60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2818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alt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8A03-9455-4EFD-8744-F5F3E53C6090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F860D-D53C-4031-A5AA-DC5FF3B51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6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29FB-33A3-4E8F-A9AB-0F90989B7137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2FC90-3EFE-4791-BD68-31EF21741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5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E698-0384-40A4-81BB-CE0BBDA06492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58F0E-C786-478F-9872-21A1D06D0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7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C0CE1-B262-45FC-9987-3B76BD77E6BB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CC58B-D663-441F-B50E-B27239AD1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6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44982-C298-42D5-B96E-5EB2532446F5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4B1E7-166A-4362-AE5A-4BF640DDA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00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33354-6C45-49A5-8FAF-C3D8CAE3D533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37B1C-F8A6-4539-AAC6-C1FF9C0A7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7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864E1-B572-477C-9233-94FD33EEFACD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A2BDF-CCEE-4A80-855C-93C4B9EC4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70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A9277-00A5-4AC5-AEFA-6811D2FE67BA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62377-221E-4017-9E6B-9E794F2A9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9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811A5-C3ED-4A4B-BECF-8BB0E02C8EF7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ACF91-B65B-4B84-A796-1C8BB9DA6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8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F2E38-E933-41EA-935A-201880F89E71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50312-B259-4765-AE63-950BB7B6D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0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3A202-D759-40D4-8CC3-9ADA6243F24F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8062E-6BE5-448E-AB7A-295F9B0A3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9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838"/>
              </a:lnSpc>
            </a:pPr>
            <a:r>
              <a:rPr lang="en-US" altLang="sl-SI" sz="700">
                <a:solidFill>
                  <a:schemeClr val="tx2"/>
                </a:solidFill>
                <a:latin typeface="Republika"/>
              </a:rPr>
              <a:t>REPUBLIKA SLOVENIJA</a:t>
            </a:r>
          </a:p>
          <a:p>
            <a:pPr eaLnBrk="1" hangingPunct="1">
              <a:lnSpc>
                <a:spcPts val="838"/>
              </a:lnSpc>
            </a:pPr>
            <a:r>
              <a:rPr lang="en-US" altLang="sl-SI" sz="700" b="1">
                <a:solidFill>
                  <a:schemeClr val="tx2"/>
                </a:solidFill>
                <a:latin typeface="Republika"/>
              </a:rPr>
              <a:t>MINISTRSTVO ZA </a:t>
            </a:r>
            <a:r>
              <a:rPr lang="sl-SI" altLang="sl-SI" sz="700" b="1">
                <a:solidFill>
                  <a:schemeClr val="tx2"/>
                </a:solidFill>
                <a:latin typeface="Republika"/>
              </a:rPr>
              <a:t>FINANCE</a:t>
            </a:r>
          </a:p>
          <a:p>
            <a:pPr eaLnBrk="1" hangingPunct="1">
              <a:lnSpc>
                <a:spcPts val="838"/>
              </a:lnSpc>
            </a:pPr>
            <a:endParaRPr lang="sl-SI" altLang="sl-SI" sz="700" b="1">
              <a:solidFill>
                <a:schemeClr val="tx2"/>
              </a:solidFill>
              <a:latin typeface="Republika"/>
            </a:endParaRPr>
          </a:p>
          <a:p>
            <a:pPr eaLnBrk="1" hangingPunct="1">
              <a:lnSpc>
                <a:spcPts val="838"/>
              </a:lnSpc>
            </a:pPr>
            <a:r>
              <a:rPr lang="sl-SI" altLang="sl-SI" sz="700" b="1">
                <a:solidFill>
                  <a:schemeClr val="tx2"/>
                </a:solidFill>
                <a:latin typeface="Republika"/>
              </a:rPr>
              <a:t>URAD REPUBLIKE SLOVENIJE ZA NADZOR PRORAČUNA</a:t>
            </a:r>
            <a:endParaRPr lang="en-US" altLang="sl-SI" sz="700" b="1">
              <a:solidFill>
                <a:schemeClr val="tx2"/>
              </a:solidFill>
              <a:latin typeface="Republika"/>
            </a:endParaRPr>
          </a:p>
        </p:txBody>
      </p:sp>
      <p:pic>
        <p:nvPicPr>
          <p:cNvPr id="1028" name="Picture 8" descr="grb moder za 10 pt.wm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75B2EF8-F5EF-4810-A474-9C602EC192C0}" type="datetime1">
              <a:rPr lang="en-US"/>
              <a:pPr>
                <a:defRPr/>
              </a:pPr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3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D7C59D7-0AA4-48CC-8789-6EF333084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 bwMode="auto">
          <a:xfrm>
            <a:off x="755576" y="1529978"/>
            <a:ext cx="7704856" cy="1682998"/>
          </a:xfrm>
          <a:solidFill>
            <a:schemeClr val="bg1"/>
          </a:solidFill>
          <a:ln>
            <a:solidFill>
              <a:srgbClr val="0070C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z="4800" b="1" dirty="0" smtClean="0">
                <a:solidFill>
                  <a:schemeClr val="hlink"/>
                </a:solidFill>
              </a:rPr>
              <a:t>Poročilo revizijskega organa </a:t>
            </a:r>
            <a:r>
              <a:rPr lang="sl-SI" altLang="sl-SI" b="1" dirty="0" smtClean="0">
                <a:solidFill>
                  <a:schemeClr val="hlink"/>
                </a:solidFill>
              </a:rPr>
              <a:t/>
            </a:r>
            <a:br>
              <a:rPr lang="sl-SI" altLang="sl-SI" b="1" dirty="0" smtClean="0">
                <a:solidFill>
                  <a:schemeClr val="hlink"/>
                </a:solidFill>
              </a:rPr>
            </a:br>
            <a:r>
              <a:rPr lang="sl-SI" altLang="sl-SI" sz="4000" b="1" dirty="0">
                <a:solidFill>
                  <a:schemeClr val="hlink"/>
                </a:solidFill>
              </a:rPr>
              <a:t>za OP RČV</a:t>
            </a:r>
            <a:r>
              <a:rPr lang="sl-SI" sz="4000" b="1" dirty="0">
                <a:solidFill>
                  <a:schemeClr val="hlink"/>
                </a:solidFill>
              </a:rPr>
              <a:t> </a:t>
            </a:r>
            <a:r>
              <a:rPr lang="sl-SI" sz="4000" b="1" dirty="0" smtClean="0">
                <a:solidFill>
                  <a:schemeClr val="hlink"/>
                </a:solidFill>
              </a:rPr>
              <a:t> za obdobje </a:t>
            </a:r>
            <a:r>
              <a:rPr lang="sl-SI" sz="4000" b="1" dirty="0">
                <a:solidFill>
                  <a:schemeClr val="hlink"/>
                </a:solidFill>
              </a:rPr>
              <a:t>2007-2013</a:t>
            </a:r>
            <a:endParaRPr lang="sl-SI" altLang="sl-SI" sz="4000" b="1" dirty="0">
              <a:solidFill>
                <a:schemeClr val="hlink"/>
              </a:solidFill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 bwMode="auto">
          <a:xfrm>
            <a:off x="755576" y="4725144"/>
            <a:ext cx="7704856" cy="1080120"/>
          </a:xfrm>
          <a:solidFill>
            <a:schemeClr val="bg1"/>
          </a:solidFill>
          <a:ln>
            <a:solidFill>
              <a:srgbClr val="0070C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l-SI" altLang="sl-SI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9. seja </a:t>
            </a:r>
            <a:r>
              <a:rPr lang="sl-SI" altLang="sl-SI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NO</a:t>
            </a:r>
            <a:endParaRPr lang="sl-SI" altLang="sl-SI" sz="24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80000"/>
              </a:lnSpc>
            </a:pPr>
            <a:r>
              <a:rPr lang="sl-SI" altLang="sl-SI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Brdo pri Kranju, 2. </a:t>
            </a:r>
            <a:r>
              <a:rPr lang="sl-SI" altLang="sl-SI" sz="2400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junij</a:t>
            </a:r>
            <a:r>
              <a:rPr lang="sl-SI" altLang="sl-SI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2015</a:t>
            </a:r>
          </a:p>
          <a:p>
            <a:pPr>
              <a:lnSpc>
                <a:spcPct val="80000"/>
              </a:lnSpc>
            </a:pPr>
            <a:r>
              <a:rPr lang="sl-SI" altLang="sl-SI" sz="2000" b="1" dirty="0" smtClean="0">
                <a:solidFill>
                  <a:schemeClr val="hlink"/>
                </a:solidFill>
                <a:latin typeface="Arial" charset="0"/>
              </a:rPr>
              <a:t>JURE  MEKINC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FAD641-B093-459D-8A06-850F48D68027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10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CEBC7CB-4D94-479A-8E48-86340815A13A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51268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048303"/>
              </p:ext>
            </p:extLst>
          </p:nvPr>
        </p:nvGraphicFramePr>
        <p:xfrm>
          <a:off x="457200" y="1773238"/>
          <a:ext cx="8229600" cy="4176713"/>
        </p:xfrm>
        <a:graphic>
          <a:graphicData uri="http://schemas.openxmlformats.org/drawingml/2006/table">
            <a:tbl>
              <a:tblPr/>
              <a:tblGrid>
                <a:gridCol w="2027238"/>
                <a:gridCol w="2951162"/>
                <a:gridCol w="3251200"/>
              </a:tblGrid>
              <a:tr h="111760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Operativni program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Število </a:t>
                      </a: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OPERACIJ</a:t>
                      </a: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, ki so imele v letu 2013 certificirane izdatke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Certificirana </a:t>
                      </a: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VREDNOST</a:t>
                      </a: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 operacij v letu 2013 (EUR)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2625"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OP </a:t>
                      </a:r>
                      <a:r>
                        <a:rPr kumimoji="0" lang="sl-SI" altLang="sl-SI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RR</a:t>
                      </a:r>
                      <a:endParaRPr kumimoji="0" lang="sl-SI" altLang="sl-SI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492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sl-SI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486.783.781</a:t>
                      </a:r>
                      <a:endParaRPr kumimoji="0" lang="sl-SI" sz="2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2625"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OP </a:t>
                      </a:r>
                      <a:r>
                        <a:rPr kumimoji="0" lang="sl-SI" altLang="sl-SI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RČV</a:t>
                      </a:r>
                      <a:endParaRPr kumimoji="0" lang="sl-SI" altLang="sl-SI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1.246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sl-SI" sz="2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196.334.818</a:t>
                      </a:r>
                      <a:endParaRPr kumimoji="0" lang="sl-SI" sz="2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2625"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OP ROPI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234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sl-SI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268.406.478</a:t>
                      </a:r>
                      <a:endParaRPr kumimoji="0" lang="sl-SI" sz="2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11238"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lang="sl-SI" altLang="sl-SI" sz="2800" b="1" kern="1200" dirty="0" smtClean="0">
                          <a:solidFill>
                            <a:srgbClr val="002060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Skupaj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defTabSz="4572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l-SI" altLang="sl-SI" sz="2800" b="1" kern="1200" dirty="0" smtClean="0">
                          <a:solidFill>
                            <a:srgbClr val="002060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1.972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800" b="1" kern="1200" dirty="0" smtClean="0">
                          <a:solidFill>
                            <a:srgbClr val="002060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951.525.077</a:t>
                      </a:r>
                      <a:endParaRPr lang="sl-SI" sz="2800" b="1" kern="1200" dirty="0">
                        <a:solidFill>
                          <a:srgbClr val="002060"/>
                        </a:solidFill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27580" y="803910"/>
            <a:ext cx="635635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l-SI" sz="36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Revizije operacij 2014</a:t>
            </a:r>
            <a:endParaRPr lang="sl-SI" altLang="sl-SI" sz="36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37FD5DB-CF8C-4501-9FCC-2E44F66BA6F2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11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3D96D48-34B6-4C14-8B2E-907FFF520BDC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2195513" y="620713"/>
            <a:ext cx="6553200" cy="7207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4000" b="1" dirty="0">
                <a:solidFill>
                  <a:schemeClr val="hlink"/>
                </a:solidFill>
                <a:latin typeface="Calibri" pitchFamily="34" charset="0"/>
              </a:rPr>
              <a:t>Revizije operacij </a:t>
            </a:r>
            <a:r>
              <a:rPr lang="sl-SI" altLang="sl-SI" sz="4000" b="1" dirty="0" smtClean="0">
                <a:solidFill>
                  <a:schemeClr val="hlink"/>
                </a:solidFill>
                <a:latin typeface="Calibri" pitchFamily="34" charset="0"/>
              </a:rPr>
              <a:t> 2014</a:t>
            </a:r>
            <a:endParaRPr lang="sl-SI" altLang="sl-SI" sz="40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457200" y="1600200"/>
            <a:ext cx="8291513" cy="45259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 V statisti</a:t>
            </a:r>
            <a:r>
              <a:rPr lang="sl-SI" altLang="sl-SI" sz="2800" b="1" dirty="0">
                <a:solidFill>
                  <a:schemeClr val="tx2"/>
                </a:solidFill>
                <a:latin typeface="Calibri" pitchFamily="34" charset="0"/>
              </a:rPr>
              <a:t>č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ni (MUS) vzorec izbranih </a:t>
            </a:r>
            <a:r>
              <a:rPr lang="sl-SI" altLang="sl-SI" sz="3600" b="1" dirty="0">
                <a:solidFill>
                  <a:schemeClr val="hlink"/>
                </a:solidFill>
                <a:latin typeface="Calibri" pitchFamily="34" charset="0"/>
              </a:rPr>
              <a:t>74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 operacij</a:t>
            </a:r>
            <a:r>
              <a:rPr lang="sl-SI" altLang="sl-SI" sz="36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sl-SI" altLang="sl-SI" sz="1600" dirty="0">
              <a:solidFill>
                <a:schemeClr val="tx2"/>
              </a:solidFill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39 operacij OP RR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16 operacij OP RČV</a:t>
            </a:r>
            <a:r>
              <a:rPr lang="sl-SI" altLang="sl-SI" sz="3200" dirty="0"/>
              <a:t> </a:t>
            </a:r>
            <a:endParaRPr lang="sl-SI" altLang="sl-SI" sz="3200" b="1" dirty="0">
              <a:solidFill>
                <a:schemeClr val="bg2"/>
              </a:solidFill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19 operacije OP ROPI</a:t>
            </a:r>
          </a:p>
          <a:p>
            <a:pPr lvl="1">
              <a:spcBef>
                <a:spcPct val="20000"/>
              </a:spcBef>
              <a:buFont typeface="Wingdings" pitchFamily="2" charset="2"/>
              <a:buNone/>
            </a:pPr>
            <a:endParaRPr lang="sl-SI" altLang="sl-SI" sz="2800" dirty="0">
              <a:solidFill>
                <a:schemeClr val="tx2"/>
              </a:solidFill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None/>
            </a:pP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Revidirana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vrednost</a:t>
            </a: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 skupaj: </a:t>
            </a:r>
            <a:r>
              <a:rPr lang="sl-SI" altLang="sl-SI" sz="3200" b="1" dirty="0">
                <a:solidFill>
                  <a:schemeClr val="hlink"/>
                </a:solidFill>
              </a:rPr>
              <a:t>107.692.806 €</a:t>
            </a:r>
            <a:endParaRPr lang="sl-SI" altLang="sl-SI" sz="3200" dirty="0">
              <a:solidFill>
                <a:schemeClr val="hlink"/>
              </a:solidFill>
              <a:latin typeface="Calibri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None/>
            </a:pPr>
            <a:endParaRPr lang="sl-SI" altLang="sl-SI" sz="3200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847FD24F-3F8D-415F-AE8E-421AADAC81C9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12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2268538" y="404813"/>
            <a:ext cx="6407150" cy="863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4000" b="1" dirty="0">
                <a:solidFill>
                  <a:schemeClr val="hlink"/>
                </a:solidFill>
                <a:latin typeface="Calibri" pitchFamily="34" charset="0"/>
              </a:rPr>
              <a:t>Revizije operacij </a:t>
            </a:r>
            <a:r>
              <a:rPr lang="sl-SI" altLang="sl-SI" sz="4000" b="1" dirty="0" smtClean="0">
                <a:solidFill>
                  <a:schemeClr val="hlink"/>
                </a:solidFill>
                <a:latin typeface="Calibri" pitchFamily="34" charset="0"/>
              </a:rPr>
              <a:t>2014</a:t>
            </a:r>
            <a:endParaRPr lang="sl-SI" altLang="sl-SI" sz="40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graphicFrame>
        <p:nvGraphicFramePr>
          <p:cNvPr id="63571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56416"/>
              </p:ext>
            </p:extLst>
          </p:nvPr>
        </p:nvGraphicFramePr>
        <p:xfrm>
          <a:off x="755650" y="2924175"/>
          <a:ext cx="7920806" cy="2376489"/>
        </p:xfrm>
        <a:graphic>
          <a:graphicData uri="http://schemas.openxmlformats.org/drawingml/2006/table">
            <a:tbl>
              <a:tblPr/>
              <a:tblGrid>
                <a:gridCol w="1728118"/>
                <a:gridCol w="2232248"/>
                <a:gridCol w="1944216"/>
                <a:gridCol w="2016224"/>
              </a:tblGrid>
              <a:tr h="857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OP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Število revidiranih operacij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Revidirana vrednost (€)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Vrednost napake (€)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l-SI" alt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OP RR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dirty="0" smtClean="0"/>
                        <a:t>-</a:t>
                      </a:r>
                      <a:endParaRPr lang="sl-SI" sz="1800" dirty="0"/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dirty="0" smtClean="0"/>
                        <a:t>-</a:t>
                      </a:r>
                      <a:endParaRPr lang="sl-SI" sz="1800" dirty="0"/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800" dirty="0" smtClean="0"/>
                        <a:t>-</a:t>
                      </a:r>
                      <a:endParaRPr lang="sl-SI" sz="1800" dirty="0"/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OP RČV 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1.265.430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OP ROPI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</a:rPr>
                        <a:t>4.973.753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6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Skupaj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6.239.183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5234" marR="5234" marT="523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72" name="Rectangle 3"/>
          <p:cNvSpPr>
            <a:spLocks noChangeArrowheads="1"/>
          </p:cNvSpPr>
          <p:nvPr/>
        </p:nvSpPr>
        <p:spPr bwMode="auto">
          <a:xfrm>
            <a:off x="755576" y="1600201"/>
            <a:ext cx="7931224" cy="10367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/>
          <a:extLst/>
        </p:spPr>
        <p:txBody>
          <a:bodyPr/>
          <a:lstStyle>
            <a:lvl1pPr defTabSz="2397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31825" indent="-452438" defTabSz="2397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2397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2397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2397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239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239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239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239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Revizije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dodatnih</a:t>
            </a: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25</a:t>
            </a:r>
            <a:r>
              <a:rPr lang="en-US" altLang="sl-SI" sz="32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operacij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altLang="sl-SI" sz="2400" dirty="0">
                <a:solidFill>
                  <a:schemeClr val="tx2"/>
                </a:solidFill>
                <a:latin typeface="Calibri" pitchFamily="34" charset="0"/>
              </a:rPr>
              <a:t>(</a:t>
            </a:r>
            <a:r>
              <a:rPr lang="sl-SI" altLang="sl-SI" sz="2400" b="1" dirty="0">
                <a:solidFill>
                  <a:schemeClr val="tx2"/>
                </a:solidFill>
                <a:latin typeface="Calibri" pitchFamily="34" charset="0"/>
              </a:rPr>
              <a:t>dopolnilni</a:t>
            </a:r>
            <a:r>
              <a:rPr lang="sl-SI" altLang="sl-SI" sz="2400" dirty="0">
                <a:solidFill>
                  <a:schemeClr val="tx2"/>
                </a:solidFill>
                <a:latin typeface="Calibri" pitchFamily="34" charset="0"/>
              </a:rPr>
              <a:t> vzorec, izvedel zunanji izvajalec – </a:t>
            </a:r>
            <a:r>
              <a:rPr lang="sl-SI" altLang="sl-SI" sz="2400" b="1" dirty="0" err="1">
                <a:solidFill>
                  <a:schemeClr val="hlink"/>
                </a:solidFill>
                <a:latin typeface="Calibri" pitchFamily="34" charset="0"/>
              </a:rPr>
              <a:t>Revidera</a:t>
            </a:r>
            <a:r>
              <a:rPr lang="sl-SI" altLang="sl-SI" sz="2400" b="1" dirty="0">
                <a:solidFill>
                  <a:schemeClr val="hlink"/>
                </a:solidFill>
                <a:latin typeface="Calibri" pitchFamily="34" charset="0"/>
              </a:rPr>
              <a:t> d.o.o.</a:t>
            </a:r>
            <a:r>
              <a:rPr lang="en-US" altLang="sl-SI" sz="2400" dirty="0">
                <a:solidFill>
                  <a:schemeClr val="tx2"/>
                </a:solidFill>
                <a:latin typeface="Calibri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3695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3D7E5C00-E321-4EF6-AC8B-47FBE9CE62AB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13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2339975" y="692150"/>
            <a:ext cx="6346825" cy="7254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4000" b="1" dirty="0">
                <a:solidFill>
                  <a:schemeClr val="hlink"/>
                </a:solidFill>
                <a:latin typeface="Calibri" pitchFamily="34" charset="0"/>
              </a:rPr>
              <a:t>Revizije operacij </a:t>
            </a:r>
            <a:r>
              <a:rPr lang="sl-SI" altLang="sl-SI" sz="4000" b="1" dirty="0" smtClean="0">
                <a:solidFill>
                  <a:schemeClr val="hlink"/>
                </a:solidFill>
                <a:latin typeface="Calibri" pitchFamily="34" charset="0"/>
              </a:rPr>
              <a:t>2014</a:t>
            </a:r>
            <a:endParaRPr lang="sl-SI" altLang="sl-SI" sz="40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57350" name="Content Placeholder 20"/>
          <p:cNvSpPr>
            <a:spLocks/>
          </p:cNvSpPr>
          <p:nvPr/>
        </p:nvSpPr>
        <p:spPr bwMode="auto">
          <a:xfrm>
            <a:off x="179388" y="1628775"/>
            <a:ext cx="8785225" cy="4679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marL="968375" indent="-609600" defTabSz="457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sl-SI" altLang="sl-SI" b="1" u="sng" dirty="0" smtClean="0">
                <a:solidFill>
                  <a:schemeClr val="tx2"/>
                </a:solidFill>
              </a:rPr>
              <a:t>Ugotovljene (PROJICIRANE) NAPAKE</a:t>
            </a:r>
            <a:r>
              <a:rPr lang="sl-SI" altLang="sl-SI" u="sng" dirty="0" smtClean="0">
                <a:solidFill>
                  <a:schemeClr val="tx2"/>
                </a:solidFill>
              </a:rPr>
              <a:t>:</a:t>
            </a:r>
          </a:p>
          <a:p>
            <a:pPr>
              <a:defRPr/>
            </a:pPr>
            <a:r>
              <a:rPr lang="sl-SI" altLang="sl-SI" sz="2800" b="1" dirty="0" smtClean="0">
                <a:solidFill>
                  <a:schemeClr val="tx2"/>
                </a:solidFill>
                <a:latin typeface="Arial" charset="0"/>
              </a:rPr>
              <a:t>55% </a:t>
            </a:r>
            <a:r>
              <a:rPr lang="sl-SI" altLang="sl-SI" sz="2800" dirty="0" smtClean="0">
                <a:solidFill>
                  <a:schemeClr val="tx2"/>
                </a:solidFill>
                <a:latin typeface="Arial" charset="0"/>
              </a:rPr>
              <a:t>(</a:t>
            </a:r>
            <a:r>
              <a:rPr lang="sl-SI" altLang="sl-SI" sz="2800" dirty="0" smtClean="0">
                <a:solidFill>
                  <a:schemeClr val="tx2"/>
                </a:solidFill>
                <a:latin typeface="Arial" charset="0"/>
              </a:rPr>
              <a:t>18 mio €)</a:t>
            </a:r>
            <a:r>
              <a:rPr lang="sl-SI" altLang="sl-SI" sz="2800" dirty="0" smtClean="0">
                <a:solidFill>
                  <a:schemeClr val="tx2"/>
                </a:solidFill>
              </a:rPr>
              <a:t> </a:t>
            </a:r>
            <a:r>
              <a:rPr lang="sl-SI" altLang="sl-SI" sz="2800" dirty="0" smtClean="0">
                <a:solidFill>
                  <a:schemeClr val="tx2"/>
                </a:solidFill>
              </a:rPr>
              <a:t> </a:t>
            </a:r>
            <a:r>
              <a:rPr lang="sl-SI" altLang="sl-SI" b="1" dirty="0" smtClean="0">
                <a:solidFill>
                  <a:schemeClr val="tx2"/>
                </a:solidFill>
              </a:rPr>
              <a:t>naključne</a:t>
            </a:r>
            <a:r>
              <a:rPr lang="sl-SI" altLang="sl-SI" dirty="0" smtClean="0">
                <a:solidFill>
                  <a:schemeClr val="tx2"/>
                </a:solidFill>
              </a:rPr>
              <a:t> </a:t>
            </a:r>
          </a:p>
          <a:p>
            <a:pPr marL="358775" indent="0">
              <a:buFont typeface="Arial" charset="0"/>
              <a:buNone/>
              <a:defRPr/>
            </a:pPr>
            <a:r>
              <a:rPr lang="sl-SI" altLang="sl-SI" sz="2800" dirty="0" smtClean="0">
                <a:solidFill>
                  <a:schemeClr val="tx2"/>
                </a:solidFill>
              </a:rPr>
              <a:t>(razni neupravičeni izdatki) </a:t>
            </a:r>
          </a:p>
          <a:p>
            <a:pPr>
              <a:defRPr/>
            </a:pPr>
            <a:r>
              <a:rPr lang="sl-SI" altLang="sl-SI" sz="2800" b="1" dirty="0" smtClean="0">
                <a:solidFill>
                  <a:schemeClr val="tx2"/>
                </a:solidFill>
                <a:latin typeface="Arial" charset="0"/>
              </a:rPr>
              <a:t>45%. </a:t>
            </a:r>
            <a:r>
              <a:rPr lang="sl-SI" altLang="sl-SI" sz="2800" dirty="0" smtClean="0">
                <a:solidFill>
                  <a:schemeClr val="tx2"/>
                </a:solidFill>
                <a:latin typeface="Arial" charset="0"/>
              </a:rPr>
              <a:t>(15 mio €)</a:t>
            </a:r>
            <a:r>
              <a:rPr lang="sl-SI" altLang="sl-SI" sz="2800" dirty="0" smtClean="0">
                <a:solidFill>
                  <a:schemeClr val="tx2"/>
                </a:solidFill>
              </a:rPr>
              <a:t>   </a:t>
            </a:r>
            <a:r>
              <a:rPr lang="sl-SI" altLang="sl-SI" b="1" dirty="0" smtClean="0">
                <a:solidFill>
                  <a:schemeClr val="tx2"/>
                </a:solidFill>
              </a:rPr>
              <a:t>sistematične</a:t>
            </a:r>
          </a:p>
          <a:p>
            <a:pPr marL="358775" indent="0">
              <a:buFont typeface="Arial" charset="0"/>
              <a:buNone/>
              <a:defRPr/>
            </a:pPr>
            <a:r>
              <a:rPr lang="sl-SI" altLang="sl-SI" sz="2800" b="1" dirty="0" smtClean="0">
                <a:solidFill>
                  <a:schemeClr val="tx2"/>
                </a:solidFill>
              </a:rPr>
              <a:t> </a:t>
            </a:r>
            <a:r>
              <a:rPr lang="sl-SI" altLang="sl-SI" sz="2800" dirty="0" smtClean="0">
                <a:solidFill>
                  <a:schemeClr val="tx2"/>
                </a:solidFill>
              </a:rPr>
              <a:t>(omejitve pri JN – članstvo IZS, nepravilnosti pri RC)</a:t>
            </a:r>
          </a:p>
          <a:p>
            <a:pPr>
              <a:defRPr/>
            </a:pPr>
            <a:r>
              <a:rPr lang="sl-SI" altLang="sl-SI" sz="2800" b="1" dirty="0" smtClean="0">
                <a:solidFill>
                  <a:schemeClr val="tx2"/>
                </a:solidFill>
                <a:latin typeface="Arial" charset="0"/>
              </a:rPr>
              <a:t>90%</a:t>
            </a:r>
            <a:r>
              <a:rPr lang="sl-SI" altLang="sl-SI" sz="2800" b="1" dirty="0" smtClean="0">
                <a:solidFill>
                  <a:schemeClr val="tx2"/>
                </a:solidFill>
              </a:rPr>
              <a:t>   </a:t>
            </a:r>
            <a:r>
              <a:rPr lang="sl-SI" altLang="sl-SI" sz="2800" b="1" dirty="0" smtClean="0">
                <a:solidFill>
                  <a:schemeClr val="tx2"/>
                </a:solidFill>
                <a:latin typeface="Arial" charset="0"/>
              </a:rPr>
              <a:t>na OP RR</a:t>
            </a:r>
          </a:p>
          <a:p>
            <a:pPr>
              <a:defRPr/>
            </a:pPr>
            <a:r>
              <a:rPr lang="sl-SI" altLang="sl-SI" sz="2800" b="1" dirty="0" smtClean="0">
                <a:solidFill>
                  <a:schemeClr val="tx2"/>
                </a:solidFill>
                <a:latin typeface="Arial" charset="0"/>
              </a:rPr>
              <a:t>10%  na OP ROPI</a:t>
            </a:r>
          </a:p>
          <a:p>
            <a:pPr>
              <a:defRPr/>
            </a:pPr>
            <a:r>
              <a:rPr lang="sl-SI" altLang="sl-SI" sz="2800" b="1" dirty="0" smtClean="0">
                <a:solidFill>
                  <a:schemeClr val="hlink"/>
                </a:solidFill>
                <a:latin typeface="Arial" charset="0"/>
              </a:rPr>
              <a:t>nič napak na OP RČV</a:t>
            </a:r>
          </a:p>
        </p:txBody>
      </p:sp>
    </p:spTree>
    <p:extLst>
      <p:ext uri="{BB962C8B-B14F-4D97-AF65-F5344CB8AC3E}">
        <p14:creationId xmlns:p14="http://schemas.microsoft.com/office/powerpoint/2010/main" val="318326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1F448F2F-2B27-4DF6-B182-3450AB61F80C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14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sl-SI" altLang="sl-SI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altLang="sl-SI" u="sng" dirty="0" smtClean="0">
                <a:solidFill>
                  <a:schemeClr val="tx2"/>
                </a:solidFill>
              </a:rPr>
              <a:t>Stopnja</a:t>
            </a:r>
            <a:r>
              <a:rPr lang="sl-SI" altLang="sl-SI" dirty="0" smtClean="0">
                <a:solidFill>
                  <a:schemeClr val="tx2"/>
                </a:solidFill>
              </a:rPr>
              <a:t> napake za Cilj 1: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najbolj verjetna napaka: 		</a:t>
            </a:r>
            <a:r>
              <a:rPr lang="sl-SI" altLang="sl-SI" b="1" dirty="0" smtClean="0">
                <a:solidFill>
                  <a:schemeClr val="hlink"/>
                </a:solidFill>
              </a:rPr>
              <a:t>3,44%</a:t>
            </a:r>
            <a:r>
              <a:rPr lang="sl-SI" altLang="sl-SI" dirty="0" smtClean="0">
                <a:solidFill>
                  <a:schemeClr val="tx2"/>
                </a:solidFill>
              </a:rPr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sprejemljiva napaka: 			2,00%</a:t>
            </a:r>
          </a:p>
          <a:p>
            <a:pPr>
              <a:buFont typeface="Wingdings" pitchFamily="2" charset="2"/>
              <a:buChar char="q"/>
            </a:pPr>
            <a:r>
              <a:rPr lang="sl-SI" altLang="sl-SI" sz="3600" u="sng" dirty="0" smtClean="0">
                <a:solidFill>
                  <a:schemeClr val="tx2"/>
                </a:solidFill>
              </a:rPr>
              <a:t>Vrednost</a:t>
            </a:r>
            <a:r>
              <a:rPr lang="sl-SI" altLang="sl-SI" sz="3600" dirty="0" smtClean="0">
                <a:solidFill>
                  <a:schemeClr val="tx2"/>
                </a:solidFill>
              </a:rPr>
              <a:t> napake </a:t>
            </a:r>
            <a:r>
              <a:rPr lang="sl-SI" altLang="sl-SI" dirty="0" smtClean="0">
                <a:solidFill>
                  <a:schemeClr val="tx2"/>
                </a:solidFill>
              </a:rPr>
              <a:t>za Cilj 1:</a:t>
            </a:r>
          </a:p>
        </p:txBody>
      </p:sp>
      <p:graphicFrame>
        <p:nvGraphicFramePr>
          <p:cNvPr id="65555" name="Group 19"/>
          <p:cNvGraphicFramePr>
            <a:graphicFrameLocks noGrp="1"/>
          </p:cNvGraphicFramePr>
          <p:nvPr/>
        </p:nvGraphicFramePr>
        <p:xfrm>
          <a:off x="1116013" y="4781550"/>
          <a:ext cx="6985000" cy="1097072"/>
        </p:xfrm>
        <a:graphic>
          <a:graphicData uri="http://schemas.openxmlformats.org/drawingml/2006/table">
            <a:tbl>
              <a:tblPr/>
              <a:tblGrid>
                <a:gridCol w="4105275"/>
                <a:gridCol w="2879725"/>
              </a:tblGrid>
              <a:tr h="7008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Skupna projicirana napaka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(najbolj verjetna napaka)</a:t>
                      </a:r>
                      <a:endParaRPr kumimoji="0" lang="sl-SI" alt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668" marB="4566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32.920.640  €</a:t>
                      </a:r>
                    </a:p>
                  </a:txBody>
                  <a:tcPr marT="45668" marB="4566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9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sprejemljiva (dopustna) napaka </a:t>
                      </a:r>
                    </a:p>
                  </a:txBody>
                  <a:tcPr marT="45668" marB="4566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alt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19.755.236  €</a:t>
                      </a:r>
                    </a:p>
                  </a:txBody>
                  <a:tcPr marT="45668" marB="4566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5" name="Rectangle 2"/>
          <p:cNvSpPr>
            <a:spLocks noChangeArrowheads="1"/>
          </p:cNvSpPr>
          <p:nvPr/>
        </p:nvSpPr>
        <p:spPr bwMode="auto">
          <a:xfrm>
            <a:off x="2268538" y="404813"/>
            <a:ext cx="6407150" cy="863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4000" b="1" dirty="0">
                <a:solidFill>
                  <a:schemeClr val="hlink"/>
                </a:solidFill>
                <a:latin typeface="Calibri" pitchFamily="34" charset="0"/>
              </a:rPr>
              <a:t>Revizije operacij </a:t>
            </a:r>
            <a:r>
              <a:rPr lang="sl-SI" altLang="sl-SI" sz="4000" b="1" dirty="0" smtClean="0">
                <a:solidFill>
                  <a:schemeClr val="hlink"/>
                </a:solidFill>
                <a:latin typeface="Calibri" pitchFamily="34" charset="0"/>
              </a:rPr>
              <a:t>2014</a:t>
            </a:r>
            <a:endParaRPr lang="sl-SI" altLang="sl-SI" sz="4000" b="1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412776"/>
            <a:ext cx="8568952" cy="48245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A2F27AA-83AD-4210-95EC-A7A44DB2A272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15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272CE5-836B-482C-82AB-95BF1CC4212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95536" y="1412776"/>
            <a:ext cx="856895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sl-SI" altLang="sl-SI" sz="3200" b="1" u="sng" dirty="0">
                <a:solidFill>
                  <a:schemeClr val="tx2"/>
                </a:solidFill>
                <a:latin typeface="Calibri" pitchFamily="34" charset="0"/>
              </a:rPr>
              <a:t>Korektivni ukrepi OU in PO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sl-SI" altLang="sl-SI" sz="3200" b="1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5 % 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finančna 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korekcija 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(na OP RR in OP ROPI) pri JN 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za</a:t>
            </a:r>
            <a:r>
              <a:rPr lang="sl-SI" altLang="sl-SI" sz="3200" b="1" dirty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sl-SI" altLang="sl-SI" sz="3200" b="1" dirty="0">
                <a:solidFill>
                  <a:srgbClr val="002060"/>
                </a:solidFill>
                <a:latin typeface="Calibri" pitchFamily="34" charset="0"/>
              </a:rPr>
              <a:t>IZS</a:t>
            </a:r>
            <a:r>
              <a:rPr lang="sl-SI" altLang="sl-SI" sz="3200" b="1" dirty="0">
                <a:solidFill>
                  <a:srgbClr val="FF3300"/>
                </a:solidFill>
                <a:latin typeface="Calibri" pitchFamily="34" charset="0"/>
              </a:rPr>
              <a:t>  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(</a:t>
            </a:r>
            <a:r>
              <a:rPr lang="sl-SI" altLang="sl-SI" sz="3200" b="1" dirty="0" smtClean="0">
                <a:solidFill>
                  <a:schemeClr val="hlink"/>
                </a:solidFill>
                <a:latin typeface="Calibri" pitchFamily="34" charset="0"/>
              </a:rPr>
              <a:t>3, 5 mio €)</a:t>
            </a:r>
            <a:endParaRPr lang="sl-SI" altLang="sl-SI" sz="3200" b="1" dirty="0">
              <a:solidFill>
                <a:schemeClr val="hlink"/>
              </a:solidFill>
              <a:latin typeface="Calibri" pitchFamily="34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l-SI" altLang="sl-SI" sz="3200" b="1" dirty="0" smtClean="0">
                <a:solidFill>
                  <a:schemeClr val="hlink"/>
                </a:solidFill>
                <a:latin typeface="Calibri" pitchFamily="34" charset="0"/>
              </a:rPr>
              <a:t>10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% 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finančna 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korekcija 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(na </a:t>
            </a:r>
            <a:r>
              <a:rPr lang="sl-SI" altLang="sl-SI" sz="3200" b="1" dirty="0">
                <a:solidFill>
                  <a:schemeClr val="tx2"/>
                </a:solidFill>
                <a:latin typeface="Calibri" pitchFamily="34" charset="0"/>
              </a:rPr>
              <a:t>OP </a:t>
            </a:r>
            <a:r>
              <a:rPr lang="sl-SI" altLang="sl-SI" sz="3200" b="1" dirty="0" smtClean="0">
                <a:solidFill>
                  <a:schemeClr val="tx2"/>
                </a:solidFill>
                <a:latin typeface="Calibri" pitchFamily="34" charset="0"/>
              </a:rPr>
              <a:t>RR) pri JR za </a:t>
            </a:r>
            <a:r>
              <a:rPr lang="sl-SI" altLang="sl-SI" sz="3200" b="1" dirty="0">
                <a:solidFill>
                  <a:srgbClr val="002060"/>
                </a:solidFill>
                <a:latin typeface="Calibri" pitchFamily="34" charset="0"/>
              </a:rPr>
              <a:t>RC</a:t>
            </a:r>
            <a:r>
              <a:rPr lang="sl-SI" altLang="sl-SI" sz="3200" b="1" dirty="0">
                <a:solidFill>
                  <a:srgbClr val="0070C0"/>
                </a:solidFill>
                <a:latin typeface="Calibri" pitchFamily="34" charset="0"/>
              </a:rPr>
              <a:t> 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(</a:t>
            </a:r>
            <a:r>
              <a:rPr lang="sl-SI" altLang="sl-SI" sz="3200" b="1" dirty="0" smtClean="0">
                <a:solidFill>
                  <a:schemeClr val="hlink"/>
                </a:solidFill>
                <a:latin typeface="Calibri" pitchFamily="34" charset="0"/>
              </a:rPr>
              <a:t>11.5 mio €)</a:t>
            </a:r>
            <a:endParaRPr lang="sl-SI" altLang="sl-SI" sz="32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 rot="10800000" flipV="1">
            <a:off x="249238" y="4977339"/>
            <a:ext cx="889476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NAJBOLJ VERJETNA NAPAKA </a:t>
            </a:r>
            <a:r>
              <a:rPr lang="sl-SI" altLang="sl-SI" sz="3600" b="1" dirty="0">
                <a:solidFill>
                  <a:schemeClr val="tx2"/>
                </a:solidFill>
                <a:latin typeface="Calibri" pitchFamily="34" charset="0"/>
              </a:rPr>
              <a:t>&lt;</a:t>
            </a:r>
            <a:r>
              <a:rPr lang="sl-SI" altLang="sl-SI" sz="3200" dirty="0">
                <a:solidFill>
                  <a:schemeClr val="tx2"/>
                </a:solidFill>
                <a:latin typeface="Calibri" pitchFamily="34" charset="0"/>
              </a:rPr>
              <a:t> DOPUSTNA NAPAKA</a:t>
            </a:r>
          </a:p>
          <a:p>
            <a:pPr algn="ctr" eaLnBrk="1" hangingPunct="1"/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MNENJE</a:t>
            </a:r>
            <a:r>
              <a:rPr lang="sl-SI" altLang="sl-SI" sz="3200" dirty="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sl-SI" altLang="sl-SI" sz="3200" b="1" dirty="0">
                <a:solidFill>
                  <a:schemeClr val="hlink"/>
                </a:solidFill>
                <a:latin typeface="Calibri" pitchFamily="34" charset="0"/>
              </a:rPr>
              <a:t>BREZ PRIDRŽKA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95736" y="476672"/>
            <a:ext cx="6552977" cy="584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3200" b="1" dirty="0" smtClean="0">
                <a:solidFill>
                  <a:schemeClr val="hlink"/>
                </a:solidFill>
                <a:latin typeface="Calibri" pitchFamily="34" charset="0"/>
              </a:rPr>
              <a:t>Letno poročilo o nadzoru  in mnenje</a:t>
            </a:r>
            <a:endParaRPr lang="sl-SI" altLang="sl-SI" sz="3200" b="1" dirty="0">
              <a:solidFill>
                <a:schemeClr val="hlin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6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7E863444-8EC8-4191-AA84-BD1CF46C494F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16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B4605A1-4A45-4005-AB0E-45E9D88E2E1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2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13F2E8-034D-4B16-939A-89CCB556D14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2341563" y="836712"/>
            <a:ext cx="6407150" cy="584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3200" b="1" dirty="0" smtClean="0">
                <a:solidFill>
                  <a:schemeClr val="hlink"/>
                </a:solidFill>
                <a:latin typeface="Calibri" pitchFamily="34" charset="0"/>
              </a:rPr>
              <a:t>Letno poročilo o nadzoru  in mnenje</a:t>
            </a:r>
            <a:endParaRPr lang="sl-SI" altLang="sl-SI" sz="32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20713" y="1997075"/>
            <a:ext cx="8280400" cy="45259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marL="342900" indent="-3429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sl-SI" altLang="sl-SI" sz="24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sl-SI" altLang="sl-SI" sz="2800" b="1" u="sng" dirty="0" smtClean="0">
                <a:solidFill>
                  <a:schemeClr val="tx2"/>
                </a:solidFill>
                <a:latin typeface="Calibri" pitchFamily="34" charset="0"/>
              </a:rPr>
              <a:t>Korespondenca RO z EK: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sl-SI" altLang="sl-SI" sz="2800" b="1" u="sng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-"/>
              <a:defRPr/>
            </a:pPr>
            <a:r>
              <a:rPr lang="sl-SI" altLang="sl-SI" sz="2800" b="1" dirty="0" smtClean="0">
                <a:solidFill>
                  <a:schemeClr val="tx2"/>
                </a:solidFill>
              </a:rPr>
              <a:t>7. LPN </a:t>
            </a:r>
            <a:r>
              <a:rPr lang="sl-SI" altLang="sl-SI" sz="2800" b="1" dirty="0" smtClean="0">
                <a:solidFill>
                  <a:schemeClr val="tx2"/>
                </a:solidFill>
                <a:latin typeface="Calibri" pitchFamily="34" charset="0"/>
              </a:rPr>
              <a:t>poslano EK:				     	           31.12.2014</a:t>
            </a:r>
          </a:p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-"/>
              <a:defRPr/>
            </a:pPr>
            <a:r>
              <a:rPr lang="sl-SI" altLang="sl-SI" sz="2800" b="1" dirty="0" smtClean="0">
                <a:solidFill>
                  <a:schemeClr val="tx2"/>
                </a:solidFill>
                <a:latin typeface="Calibri" pitchFamily="34" charset="0"/>
              </a:rPr>
              <a:t>sestanek z revizorjem EK                             15.01.2015</a:t>
            </a:r>
          </a:p>
          <a:p>
            <a:pPr marL="457200" indent="-457200" eaLnBrk="0" hangingPunct="0">
              <a:lnSpc>
                <a:spcPct val="90000"/>
              </a:lnSpc>
              <a:spcBef>
                <a:spcPct val="20000"/>
              </a:spcBef>
              <a:buFontTx/>
              <a:buChar char="-"/>
              <a:defRPr/>
            </a:pPr>
            <a:r>
              <a:rPr lang="sl-SI" altLang="sl-SI" sz="2800" b="1" dirty="0" smtClean="0">
                <a:solidFill>
                  <a:schemeClr val="hlink"/>
                </a:solidFill>
                <a:latin typeface="Calibri" pitchFamily="34" charset="0"/>
              </a:rPr>
              <a:t>Ocena EK o sprejemljivosti 7. LPN *:	</a:t>
            </a:r>
            <a:r>
              <a:rPr lang="sl-SI" altLang="sl-SI" sz="2000" b="1" dirty="0" smtClean="0">
                <a:solidFill>
                  <a:schemeClr val="hlink"/>
                </a:solidFill>
                <a:latin typeface="Calibri" pitchFamily="34" charset="0"/>
              </a:rPr>
              <a:t>        </a:t>
            </a:r>
            <a:r>
              <a:rPr lang="sl-SI" altLang="sl-SI" sz="2800" b="1" dirty="0" smtClean="0">
                <a:solidFill>
                  <a:schemeClr val="hlink"/>
                </a:solidFill>
                <a:latin typeface="Calibri" pitchFamily="34" charset="0"/>
              </a:rPr>
              <a:t>26.02.2015</a:t>
            </a:r>
          </a:p>
          <a:p>
            <a:pPr marL="0" indent="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sl-SI" altLang="sl-SI" sz="28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sl-SI" altLang="sl-SI" sz="2400" b="1" dirty="0" smtClean="0">
                <a:solidFill>
                  <a:srgbClr val="002060"/>
                </a:solidFill>
                <a:latin typeface="Calibri" pitchFamily="34" charset="0"/>
              </a:rPr>
              <a:t>* </a:t>
            </a:r>
            <a:r>
              <a:rPr lang="sl-SI" altLang="sl-SI" b="1" dirty="0" smtClean="0">
                <a:solidFill>
                  <a:srgbClr val="002060"/>
                </a:solidFill>
                <a:latin typeface="Calibri" pitchFamily="34" charset="0"/>
              </a:rPr>
              <a:t>DG EMPL zadnja leta obravnava OP RČV posebej (in ni zahteval zaustavitve plačil)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sl-SI" altLang="sl-SI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6273E4A-D00E-47AA-BA80-EA124D0F9E39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17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765175"/>
            <a:ext cx="6491287" cy="581025"/>
          </a:xfr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z="4000" b="1" smtClean="0">
                <a:solidFill>
                  <a:schemeClr val="hlink"/>
                </a:solidFill>
              </a:rPr>
              <a:t>Aktualno v l. 2015</a:t>
            </a:r>
            <a:r>
              <a:rPr lang="sl-SI" altLang="sl-SI" sz="400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1686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61950" indent="-361950" defTabSz="457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62000" indent="-220663" defTabSz="4572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  <a:buFont typeface="Arial" charset="0"/>
              <a:buNone/>
              <a:defRPr/>
            </a:pPr>
            <a:endParaRPr lang="sl-SI" altLang="sl-SI" sz="28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l-SI" altLang="sl-SI" sz="2800" dirty="0" smtClean="0">
                <a:solidFill>
                  <a:schemeClr val="tx2"/>
                </a:solidFill>
              </a:rPr>
              <a:t> Revizije operacij za izdatke, certificirane leta 2014 - v izvajanju so revizije </a:t>
            </a:r>
            <a:r>
              <a:rPr lang="sl-SI" altLang="sl-SI" sz="2800" b="1" dirty="0" smtClean="0">
                <a:solidFill>
                  <a:schemeClr val="hlink"/>
                </a:solidFill>
              </a:rPr>
              <a:t>71 </a:t>
            </a:r>
            <a:r>
              <a:rPr lang="sl-SI" altLang="sl-SI" sz="2800" dirty="0" smtClean="0">
                <a:solidFill>
                  <a:schemeClr val="tx2"/>
                </a:solidFill>
              </a:rPr>
              <a:t>operacij, od tega: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27 OP RR , </a:t>
            </a:r>
            <a:r>
              <a:rPr lang="sl-SI" altLang="sl-SI" b="1" dirty="0" smtClean="0">
                <a:solidFill>
                  <a:schemeClr val="hlink"/>
                </a:solidFill>
              </a:rPr>
              <a:t>14 OP RČV</a:t>
            </a:r>
            <a:r>
              <a:rPr lang="sl-SI" altLang="sl-SI" dirty="0" smtClean="0"/>
              <a:t> </a:t>
            </a:r>
            <a:r>
              <a:rPr lang="sl-SI" altLang="sl-SI" dirty="0" smtClean="0">
                <a:solidFill>
                  <a:srgbClr val="002060"/>
                </a:solidFill>
              </a:rPr>
              <a:t>in</a:t>
            </a:r>
            <a:r>
              <a:rPr lang="sl-SI" altLang="sl-SI" dirty="0" smtClean="0"/>
              <a:t> </a:t>
            </a:r>
            <a:r>
              <a:rPr lang="sl-SI" altLang="sl-SI" dirty="0" smtClean="0">
                <a:solidFill>
                  <a:schemeClr val="tx2"/>
                </a:solidFill>
              </a:rPr>
              <a:t>30 OP ROPI</a:t>
            </a:r>
          </a:p>
          <a:p>
            <a:pPr marL="541337" lvl="1" indent="0">
              <a:lnSpc>
                <a:spcPct val="90000"/>
              </a:lnSpc>
              <a:buNone/>
              <a:defRPr/>
            </a:pPr>
            <a:endParaRPr lang="sl-SI" altLang="sl-SI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l-SI" altLang="sl-SI" sz="2800" dirty="0" smtClean="0">
                <a:solidFill>
                  <a:schemeClr val="tx2"/>
                </a:solidFill>
              </a:rPr>
              <a:t> </a:t>
            </a:r>
            <a:r>
              <a:rPr lang="sl-SI" altLang="sl-SI" sz="3600" b="1" dirty="0" smtClean="0">
                <a:solidFill>
                  <a:schemeClr val="hlink"/>
                </a:solidFill>
              </a:rPr>
              <a:t>Dopolnilni</a:t>
            </a:r>
            <a:r>
              <a:rPr lang="sl-SI" altLang="sl-SI" sz="3600" dirty="0" smtClean="0">
                <a:solidFill>
                  <a:schemeClr val="tx2"/>
                </a:solidFill>
              </a:rPr>
              <a:t> vzorec revizij </a:t>
            </a:r>
            <a:r>
              <a:rPr lang="sl-SI" altLang="sl-SI" sz="3600" b="1" dirty="0" smtClean="0">
                <a:solidFill>
                  <a:schemeClr val="hlink"/>
                </a:solidFill>
              </a:rPr>
              <a:t>30 </a:t>
            </a:r>
            <a:r>
              <a:rPr lang="sl-SI" altLang="sl-SI" sz="3600" dirty="0" smtClean="0">
                <a:solidFill>
                  <a:schemeClr val="tx2"/>
                </a:solidFill>
              </a:rPr>
              <a:t>operacij </a:t>
            </a:r>
            <a:r>
              <a:rPr lang="sl-SI" altLang="sl-SI" sz="2000" dirty="0" smtClean="0">
                <a:solidFill>
                  <a:schemeClr val="tx2"/>
                </a:solidFill>
              </a:rPr>
              <a:t>(</a:t>
            </a:r>
            <a:r>
              <a:rPr lang="en-US" altLang="sl-SI" sz="2000" dirty="0" smtClean="0">
                <a:solidFill>
                  <a:schemeClr val="tx2"/>
                </a:solidFill>
              </a:rPr>
              <a:t>outsourcing</a:t>
            </a:r>
            <a:r>
              <a:rPr lang="sl-SI" altLang="sl-SI" sz="2000" dirty="0" smtClean="0">
                <a:solidFill>
                  <a:schemeClr val="tx2"/>
                </a:solidFill>
              </a:rPr>
              <a:t> </a:t>
            </a:r>
            <a:r>
              <a:rPr lang="sl-SI" altLang="sl-SI" sz="2000" b="1" dirty="0">
                <a:solidFill>
                  <a:schemeClr val="hlink"/>
                </a:solidFill>
              </a:rPr>
              <a:t>KPMG</a:t>
            </a:r>
            <a:r>
              <a:rPr lang="en-US" altLang="sl-SI" sz="2000" dirty="0" smtClean="0">
                <a:solidFill>
                  <a:schemeClr val="tx2"/>
                </a:solidFill>
              </a:rPr>
              <a:t>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5 </a:t>
            </a:r>
            <a:r>
              <a:rPr lang="sl-SI" altLang="sl-SI" dirty="0">
                <a:solidFill>
                  <a:schemeClr val="tx2"/>
                </a:solidFill>
              </a:rPr>
              <a:t>OP RR </a:t>
            </a:r>
            <a:r>
              <a:rPr lang="sl-SI" altLang="sl-SI" dirty="0" smtClean="0">
                <a:solidFill>
                  <a:schemeClr val="tx2"/>
                </a:solidFill>
              </a:rPr>
              <a:t>in </a:t>
            </a:r>
            <a:r>
              <a:rPr lang="sl-SI" altLang="sl-SI" b="1" dirty="0" smtClean="0">
                <a:solidFill>
                  <a:schemeClr val="hlink"/>
                </a:solidFill>
              </a:rPr>
              <a:t>25 </a:t>
            </a:r>
            <a:r>
              <a:rPr lang="sl-SI" altLang="sl-SI" b="1" dirty="0">
                <a:solidFill>
                  <a:schemeClr val="hlink"/>
                </a:solidFill>
              </a:rPr>
              <a:t>OP RČV</a:t>
            </a:r>
            <a:r>
              <a:rPr lang="sl-SI" altLang="sl-SI" dirty="0"/>
              <a:t> </a:t>
            </a:r>
          </a:p>
          <a:p>
            <a:pPr marL="541337" lvl="1" indent="0">
              <a:lnSpc>
                <a:spcPct val="90000"/>
              </a:lnSpc>
              <a:buFont typeface="Arial" charset="0"/>
              <a:buNone/>
              <a:defRPr/>
            </a:pPr>
            <a:endParaRPr lang="sl-SI" altLang="sl-SI" sz="2400" dirty="0"/>
          </a:p>
        </p:txBody>
      </p:sp>
    </p:spTree>
    <p:extLst>
      <p:ext uri="{BB962C8B-B14F-4D97-AF65-F5344CB8AC3E}">
        <p14:creationId xmlns:p14="http://schemas.microsoft.com/office/powerpoint/2010/main" val="36371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4AF8E8-0BB6-4461-9D0F-F48D2D94F7D5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18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1628800"/>
            <a:ext cx="8229600" cy="4525963"/>
          </a:xfrm>
          <a:solidFill>
            <a:schemeClr val="bg1"/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endParaRPr lang="sl-SI" altLang="sl-SI" sz="4000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sl-SI" altLang="sl-SI" sz="4000" b="1" dirty="0" smtClean="0">
                <a:solidFill>
                  <a:schemeClr val="hlink"/>
                </a:solidFill>
              </a:rPr>
              <a:t>Hvala za pozornost</a:t>
            </a:r>
            <a:r>
              <a:rPr lang="sl-SI" altLang="sl-SI" sz="3600" b="1" dirty="0" smtClean="0">
                <a:solidFill>
                  <a:schemeClr val="hlink"/>
                </a:solidFill>
              </a:rPr>
              <a:t>!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sl-SI" altLang="sl-SI" sz="3600" b="1" dirty="0" smtClean="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dirty="0" smtClean="0">
                <a:solidFill>
                  <a:schemeClr val="tx2"/>
                </a:solidFill>
              </a:rPr>
              <a:t>Urad RS za nadzor proračuna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2000" b="1" dirty="0">
                <a:solidFill>
                  <a:schemeClr val="hlink"/>
                </a:solidFill>
              </a:rPr>
              <a:t>Revizijski organ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dirty="0" smtClean="0">
                <a:solidFill>
                  <a:schemeClr val="tx2"/>
                </a:solidFill>
              </a:rPr>
              <a:t>Fajfarjeva 33,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dirty="0" smtClean="0">
                <a:solidFill>
                  <a:schemeClr val="tx2"/>
                </a:solidFill>
              </a:rPr>
              <a:t>1502 Ljubljana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altLang="sl-SI" sz="1600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b="1" dirty="0" smtClean="0">
                <a:solidFill>
                  <a:schemeClr val="hlink"/>
                </a:solidFill>
                <a:latin typeface="Arial" charset="0"/>
              </a:rPr>
              <a:t>Jure Mekinc</a:t>
            </a:r>
            <a:r>
              <a:rPr lang="sl-SI" altLang="sl-SI" sz="1600" dirty="0" smtClean="0">
                <a:solidFill>
                  <a:schemeClr val="tx2"/>
                </a:solidFill>
              </a:rPr>
              <a:t>, </a:t>
            </a:r>
            <a:r>
              <a:rPr lang="sl-SI" altLang="sl-SI" sz="1600" dirty="0">
                <a:solidFill>
                  <a:schemeClr val="tx2"/>
                </a:solidFill>
              </a:rPr>
              <a:t> </a:t>
            </a:r>
            <a:endParaRPr lang="sl-SI" altLang="sl-SI" sz="1600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dirty="0" smtClean="0">
                <a:solidFill>
                  <a:schemeClr val="tx2"/>
                </a:solidFill>
              </a:rPr>
              <a:t>Vodja sektorja za revizijo evropskih strukturnih skladov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dirty="0" smtClean="0">
                <a:solidFill>
                  <a:schemeClr val="tx2"/>
                </a:solidFill>
              </a:rPr>
              <a:t>T: 01 369 69 10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altLang="sl-SI" sz="1600" u="sng" dirty="0" err="1" smtClean="0">
                <a:solidFill>
                  <a:srgbClr val="0070C0"/>
                </a:solidFill>
              </a:rPr>
              <a:t>www.unp.gov.si</a:t>
            </a:r>
            <a:endParaRPr lang="sl-SI" altLang="sl-SI" sz="1600" u="sng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D43E21-E118-4F5D-BD28-04DD03CE6E44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2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075" name="Title 19"/>
          <p:cNvSpPr>
            <a:spLocks noGrp="1"/>
          </p:cNvSpPr>
          <p:nvPr>
            <p:ph type="title" idx="4294967295"/>
          </p:nvPr>
        </p:nvSpPr>
        <p:spPr bwMode="auto">
          <a:xfrm>
            <a:off x="2411413" y="765175"/>
            <a:ext cx="6211887" cy="558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sl-SI" altLang="sl-SI" sz="3600" b="1" dirty="0" smtClean="0">
                <a:solidFill>
                  <a:schemeClr val="hlink"/>
                </a:solidFill>
              </a:rPr>
              <a:t>Naloge revizijskega organa</a:t>
            </a:r>
          </a:p>
        </p:txBody>
      </p:sp>
      <p:sp>
        <p:nvSpPr>
          <p:cNvPr id="3076" name="Content Placeholder 20"/>
          <p:cNvSpPr>
            <a:spLocks noGrp="1"/>
          </p:cNvSpPr>
          <p:nvPr>
            <p:ph idx="4294967295"/>
          </p:nvPr>
        </p:nvSpPr>
        <p:spPr bwMode="auto">
          <a:xfrm>
            <a:off x="457200" y="1988841"/>
            <a:ext cx="8291264" cy="33843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Font typeface="Wingdings" pitchFamily="2" charset="2"/>
              <a:buNone/>
            </a:pPr>
            <a:endParaRPr lang="sl-SI" altLang="sl-SI" sz="3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sl-SI" altLang="sl-SI" sz="3600" dirty="0" smtClean="0">
              <a:solidFill>
                <a:schemeClr val="tx2"/>
              </a:solidFill>
            </a:endParaRPr>
          </a:p>
          <a:p>
            <a:pPr marL="1074738" indent="-715963">
              <a:buFont typeface="Wingdings" pitchFamily="2" charset="2"/>
              <a:buChar char="q"/>
            </a:pPr>
            <a:r>
              <a:rPr lang="sl-SI" altLang="sl-SI" sz="36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sl-SI" altLang="sl-SI" sz="3600" dirty="0" smtClean="0">
                <a:solidFill>
                  <a:schemeClr val="tx2"/>
                </a:solidFill>
              </a:rPr>
              <a:t>Revizije sistema</a:t>
            </a:r>
          </a:p>
          <a:p>
            <a:pPr marL="1074738" indent="-715963">
              <a:buFont typeface="Wingdings" pitchFamily="2" charset="2"/>
              <a:buChar char="q"/>
            </a:pPr>
            <a:r>
              <a:rPr lang="sl-SI" altLang="sl-SI" sz="36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sl-SI" altLang="sl-SI" sz="3600" dirty="0" smtClean="0">
                <a:solidFill>
                  <a:schemeClr val="tx2"/>
                </a:solidFill>
              </a:rPr>
              <a:t>Revizije operacij</a:t>
            </a:r>
          </a:p>
          <a:p>
            <a:pPr marL="1074738" indent="-715963">
              <a:buFont typeface="Wingdings" pitchFamily="2" charset="2"/>
              <a:buChar char="q"/>
            </a:pPr>
            <a:r>
              <a:rPr lang="sl-SI" altLang="sl-SI" sz="36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sl-SI" altLang="sl-SI" sz="3600" dirty="0" smtClean="0">
                <a:solidFill>
                  <a:schemeClr val="tx2"/>
                </a:solidFill>
              </a:rPr>
              <a:t>Letno poročilo o nadzoru in mnenje</a:t>
            </a:r>
          </a:p>
          <a:p>
            <a:pPr marL="1074738" indent="-715963">
              <a:buFont typeface="Wingdings" pitchFamily="2" charset="2"/>
              <a:buChar char="q"/>
            </a:pPr>
            <a:endParaRPr lang="sl-SI" altLang="sl-SI" sz="3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endParaRPr lang="sl-SI" altLang="sl-SI" sz="36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727A6A6-5A71-4744-B9CD-015582031D0D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3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7745" y="548680"/>
            <a:ext cx="6336506" cy="584775"/>
          </a:xfrm>
          <a:solidFill>
            <a:srgbClr val="FFFFFF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sl-SI" altLang="sl-SI" sz="3200" b="1" smtClean="0">
                <a:solidFill>
                  <a:schemeClr val="hlink"/>
                </a:solidFill>
              </a:rPr>
              <a:t>Revizije sistema</a:t>
            </a:r>
            <a:endParaRPr lang="sl-SI" altLang="sl-SI" sz="3200" b="1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885826" y="1340768"/>
            <a:ext cx="7862638" cy="5400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marL="342900" indent="-342900" defTabSz="457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q"/>
              <a:defRPr/>
            </a:pPr>
            <a:r>
              <a:rPr lang="sl-SI" altLang="sl-SI" b="1" dirty="0" smtClean="0">
                <a:solidFill>
                  <a:schemeClr val="tx2"/>
                </a:solidFill>
              </a:rPr>
              <a:t> </a:t>
            </a:r>
            <a:r>
              <a:rPr lang="sl-SI" altLang="sl-SI" sz="3000" u="sng" dirty="0" smtClean="0">
                <a:solidFill>
                  <a:schemeClr val="tx2"/>
                </a:solidFill>
              </a:rPr>
              <a:t>doslej </a:t>
            </a:r>
            <a:r>
              <a:rPr lang="sl-SI" altLang="sl-SI" sz="3000" b="1" u="sng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izvedenih 11 </a:t>
            </a:r>
            <a:r>
              <a:rPr lang="sl-SI" altLang="sl-SI" sz="3000" u="sng" dirty="0" smtClean="0">
                <a:solidFill>
                  <a:schemeClr val="tx2"/>
                </a:solidFill>
              </a:rPr>
              <a:t>revizij sistema </a:t>
            </a:r>
            <a:r>
              <a:rPr lang="sl-SI" altLang="sl-SI" sz="3000" u="sng" dirty="0" smtClean="0">
                <a:solidFill>
                  <a:schemeClr val="tx2"/>
                </a:solidFill>
              </a:rPr>
              <a:t>na OP RČV</a:t>
            </a:r>
            <a:r>
              <a:rPr lang="sl-SI" altLang="sl-SI" sz="3000" b="1" dirty="0" smtClean="0">
                <a:solidFill>
                  <a:schemeClr val="tx2"/>
                </a:solidFill>
              </a:rPr>
              <a:t>:</a:t>
            </a:r>
            <a:endParaRPr lang="sl-SI" altLang="sl-SI" sz="3000" b="1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organa upravljanja – SVLR (jul. 2009)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organa za potrjevanje (nov. 2009, feb. 2015)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PT MVZT (nov. 2009)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PT MŠŠ (mar. 2010)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PT MG (apr. 2011)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PT MDDSZ (apr. 2011)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organa upravljanja – MGRT (feb. 2013)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/>
                </a:solidFill>
              </a:rPr>
              <a:t>PT MIZKŠ (apr. 2013)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sz="26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PT MNZ (dec. 2013)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sl-SI" altLang="sl-SI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PT MK (</a:t>
            </a:r>
            <a:r>
              <a:rPr lang="sl-SI" altLang="sl-SI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feb.2015</a:t>
            </a:r>
            <a:r>
              <a:rPr lang="sl-SI" altLang="sl-SI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lvl="1">
              <a:buFont typeface="Wingdings" pitchFamily="2" charset="2"/>
              <a:buChar char="§"/>
              <a:defRPr/>
            </a:pPr>
            <a:endParaRPr lang="sl-SI" altLang="sl-SI" sz="2600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60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3DC8D16-199A-4D23-9862-ADD41C9B926C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4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328863" y="706438"/>
            <a:ext cx="6275387" cy="588962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altLang="sl-SI" sz="3200" b="1" smtClean="0">
                <a:solidFill>
                  <a:schemeClr val="hlink"/>
                </a:solidFill>
              </a:rPr>
              <a:t>Revizije sistema</a:t>
            </a:r>
            <a:endParaRPr lang="sl-SI" altLang="sl-SI" sz="3200" b="1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95288" y="1628775"/>
            <a:ext cx="8302625" cy="4824413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sl-SI" altLang="sl-SI" sz="2800" dirty="0" smtClean="0">
                <a:solidFill>
                  <a:schemeClr val="tx2"/>
                </a:solidFill>
              </a:rPr>
              <a:t>izvedenih </a:t>
            </a:r>
            <a:r>
              <a:rPr lang="sl-SI" altLang="sl-SI" sz="2800" b="1" u="sng" dirty="0" smtClean="0">
                <a:solidFill>
                  <a:schemeClr val="hlink"/>
                </a:solidFill>
              </a:rPr>
              <a:t>17 </a:t>
            </a:r>
            <a:r>
              <a:rPr lang="sl-SI" altLang="sl-SI" sz="2800" b="1" u="sng" dirty="0">
                <a:solidFill>
                  <a:schemeClr val="hlink"/>
                </a:solidFill>
              </a:rPr>
              <a:t>n</a:t>
            </a:r>
            <a:r>
              <a:rPr lang="sl-SI" altLang="sl-SI" sz="2800" b="1" u="sng" dirty="0" smtClean="0">
                <a:solidFill>
                  <a:schemeClr val="hlink"/>
                </a:solidFill>
              </a:rPr>
              <a:t>aknadnih</a:t>
            </a:r>
            <a:r>
              <a:rPr lang="sl-SI" altLang="sl-SI" sz="2800" dirty="0" smtClean="0">
                <a:solidFill>
                  <a:schemeClr val="tx2"/>
                </a:solidFill>
              </a:rPr>
              <a:t> revizije sistema na OP RČV 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OU (mar. 2010, feb. 2011)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PT MVZT (mar. 2010, feb. 2011, sept. 2011)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PO (jul. 2010, feb. 2011)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PT MŠŠ (jan. 2012, jan. 2013)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PT MG (dec. 2011)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/>
                </a:solidFill>
              </a:rPr>
              <a:t>PT MDDSZ (dec. 2011, dec. 2012)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OU MGRT (jan. 2014, feb. 2015)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PT MIZKŠ</a:t>
            </a:r>
            <a:r>
              <a:rPr lang="sl-SI" altLang="sl-SI" b="1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sl-SI" altLang="sl-SI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(jan. 2014, jan. 2015)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sl-SI" altLang="sl-SI" sz="3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PT </a:t>
            </a:r>
            <a:r>
              <a:rPr lang="sl-SI" altLang="sl-SI" sz="3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MNZ </a:t>
            </a:r>
            <a:r>
              <a:rPr lang="sl-SI" altLang="sl-SI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sl-SI" altLang="sl-SI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feb</a:t>
            </a:r>
            <a:r>
              <a:rPr lang="sl-SI" altLang="sl-SI" dirty="0">
                <a:solidFill>
                  <a:schemeClr val="tx2">
                    <a:lumMod val="95000"/>
                    <a:lumOff val="5000"/>
                  </a:schemeClr>
                </a:solidFill>
              </a:rPr>
              <a:t>. 2015)</a:t>
            </a:r>
          </a:p>
          <a:p>
            <a:pPr lvl="2">
              <a:buFont typeface="Wingdings" pitchFamily="2" charset="2"/>
              <a:buChar char="§"/>
              <a:defRPr/>
            </a:pPr>
            <a:endParaRPr lang="sl-SI" altLang="sl-SI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2">
              <a:buFont typeface="Wingdings" pitchFamily="2" charset="2"/>
              <a:buChar char="§"/>
              <a:defRPr/>
            </a:pPr>
            <a:endParaRPr lang="sl-SI" altLang="sl-SI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lvl="2">
              <a:buFont typeface="Wingdings" pitchFamily="2" charset="2"/>
              <a:buNone/>
              <a:defRPr/>
            </a:pPr>
            <a:endParaRPr lang="sl-SI" altLang="sl-SI" dirty="0" smtClean="0">
              <a:solidFill>
                <a:schemeClr val="hlink"/>
              </a:solidFill>
            </a:endParaRPr>
          </a:p>
          <a:p>
            <a:pPr lvl="1">
              <a:buFont typeface="Wingdings" pitchFamily="2" charset="2"/>
              <a:buNone/>
              <a:defRPr/>
            </a:pPr>
            <a:endParaRPr lang="sl-SI" altLang="sl-SI" sz="2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3892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765B821-6E03-4407-A489-9AD0454A38AD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5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635000"/>
            <a:ext cx="6346825" cy="633413"/>
          </a:xfr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z="3200" b="1" smtClean="0">
                <a:solidFill>
                  <a:schemeClr val="hlink"/>
                </a:solidFill>
              </a:rPr>
              <a:t>Revizije sistema</a:t>
            </a:r>
            <a:endParaRPr lang="sl-SI" altLang="sl-SI" sz="3200" b="1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73238"/>
            <a:ext cx="8218487" cy="4352925"/>
          </a:xfr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q"/>
            </a:pPr>
            <a:r>
              <a:rPr lang="sl-SI" altLang="sl-SI" b="1" dirty="0" smtClean="0">
                <a:solidFill>
                  <a:schemeClr val="hlink"/>
                </a:solidFill>
              </a:rPr>
              <a:t>izdanih </a:t>
            </a:r>
            <a:r>
              <a:rPr lang="sl-SI" altLang="sl-SI" b="1" dirty="0" smtClean="0">
                <a:solidFill>
                  <a:schemeClr val="hlink"/>
                </a:solidFill>
              </a:rPr>
              <a:t>PRIPOROČIL</a:t>
            </a:r>
            <a:r>
              <a:rPr lang="sl-SI" altLang="sl-SI" dirty="0" smtClean="0">
                <a:solidFill>
                  <a:schemeClr val="tx2"/>
                </a:solidFill>
              </a:rPr>
              <a:t> </a:t>
            </a:r>
            <a:r>
              <a:rPr lang="sl-SI" altLang="sl-SI" dirty="0" smtClean="0">
                <a:solidFill>
                  <a:schemeClr val="tx2"/>
                </a:solidFill>
              </a:rPr>
              <a:t>(</a:t>
            </a:r>
            <a:r>
              <a:rPr lang="sl-SI" altLang="sl-SI" dirty="0" smtClean="0">
                <a:solidFill>
                  <a:schemeClr val="tx2"/>
                </a:solidFill>
              </a:rPr>
              <a:t>za OP RČV) </a:t>
            </a:r>
            <a:r>
              <a:rPr lang="sl-SI" altLang="sl-SI" dirty="0">
                <a:solidFill>
                  <a:schemeClr val="tx2"/>
                </a:solidFill>
              </a:rPr>
              <a:t>:  </a:t>
            </a:r>
            <a:r>
              <a:rPr lang="sl-SI" altLang="sl-SI" sz="4000" b="1" dirty="0" smtClean="0">
                <a:solidFill>
                  <a:schemeClr val="hlink"/>
                </a:solidFill>
              </a:rPr>
              <a:t>60</a:t>
            </a:r>
            <a:endParaRPr lang="sl-SI" altLang="sl-SI" sz="4000" b="1" dirty="0" smtClean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endParaRPr lang="sl-SI" altLang="sl-SI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sl-SI" altLang="sl-SI" dirty="0" smtClean="0">
                <a:solidFill>
                  <a:schemeClr val="tx2"/>
                </a:solidFill>
              </a:rPr>
              <a:t> ŠE </a:t>
            </a:r>
            <a:r>
              <a:rPr lang="sl-SI" altLang="sl-SI" b="1" dirty="0" smtClean="0">
                <a:solidFill>
                  <a:schemeClr val="hlink"/>
                </a:solidFill>
              </a:rPr>
              <a:t>ODPRTA</a:t>
            </a:r>
            <a:r>
              <a:rPr lang="sl-SI" altLang="sl-SI" dirty="0" smtClean="0">
                <a:solidFill>
                  <a:schemeClr val="tx2"/>
                </a:solidFill>
              </a:rPr>
              <a:t> PRIPOROČILA </a:t>
            </a:r>
            <a:r>
              <a:rPr lang="sl-SI" altLang="sl-SI" dirty="0" smtClean="0">
                <a:solidFill>
                  <a:schemeClr val="tx2"/>
                </a:solidFill>
              </a:rPr>
              <a:t>               </a:t>
            </a:r>
            <a:r>
              <a:rPr lang="sl-SI" altLang="sl-SI" sz="3600" b="1" dirty="0" smtClean="0">
                <a:solidFill>
                  <a:schemeClr val="hlink"/>
                </a:solidFill>
              </a:rPr>
              <a:t>12</a:t>
            </a:r>
            <a:endParaRPr lang="sl-SI" altLang="sl-SI" sz="3600" b="1" dirty="0" smtClean="0">
              <a:solidFill>
                <a:schemeClr val="hlink"/>
              </a:solidFill>
            </a:endParaRPr>
          </a:p>
          <a:p>
            <a:pPr algn="ctr">
              <a:buFont typeface="Arial" charset="0"/>
              <a:buNone/>
            </a:pPr>
            <a:endParaRPr lang="sl-SI" altLang="sl-SI" sz="1400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Organ za potrjevanje (PO):				     </a:t>
            </a:r>
            <a:r>
              <a:rPr lang="sl-SI" altLang="sl-SI" sz="3200" dirty="0" smtClean="0">
                <a:solidFill>
                  <a:schemeClr val="tx2"/>
                </a:solidFill>
              </a:rPr>
              <a:t>4</a:t>
            </a:r>
            <a:r>
              <a:rPr lang="sl-SI" altLang="sl-SI" dirty="0" smtClean="0">
                <a:solidFill>
                  <a:schemeClr val="tx2"/>
                </a:solidFill>
              </a:rPr>
              <a:t>	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PT MK 			                                             </a:t>
            </a:r>
            <a:r>
              <a:rPr lang="sl-SI" altLang="sl-SI" sz="3200" dirty="0" smtClean="0">
                <a:solidFill>
                  <a:schemeClr val="tx2"/>
                </a:solidFill>
              </a:rPr>
              <a:t>6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sz="3200" dirty="0" smtClean="0">
                <a:solidFill>
                  <a:schemeClr val="tx2"/>
                </a:solidFill>
              </a:rPr>
              <a:t>PT MNZ :                                             2</a:t>
            </a:r>
          </a:p>
          <a:p>
            <a:pPr lvl="1">
              <a:buFont typeface="Wingdings" pitchFamily="2" charset="2"/>
              <a:buNone/>
            </a:pPr>
            <a:endParaRPr lang="sl-SI" altLang="sl-SI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5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ECCE4-BA35-4475-B3FF-09BE4D9DD7A7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6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BD49EDC-4677-40ED-BC9F-647D26662E13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2124075" y="549275"/>
            <a:ext cx="6346825" cy="6477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altLang="sl-SI" sz="3200" dirty="0">
                <a:solidFill>
                  <a:schemeClr val="hlink"/>
                </a:solidFill>
                <a:latin typeface="Calibri" pitchFamily="34" charset="0"/>
              </a:rPr>
              <a:t>REVIZIJE SISTEMA</a:t>
            </a:r>
            <a:r>
              <a:rPr lang="sl-SI" altLang="sl-SI" sz="3600" dirty="0">
                <a:solidFill>
                  <a:schemeClr val="hlink"/>
                </a:solidFill>
                <a:latin typeface="Calibri" pitchFamily="34" charset="0"/>
              </a:rPr>
              <a:t> –  </a:t>
            </a:r>
            <a:r>
              <a:rPr lang="sl-SI" altLang="sl-SI" sz="2400" dirty="0">
                <a:solidFill>
                  <a:schemeClr val="hlink"/>
                </a:solidFill>
                <a:latin typeface="Calibri" pitchFamily="34" charset="0"/>
              </a:rPr>
              <a:t>po spremembi</a:t>
            </a:r>
            <a:r>
              <a:rPr lang="sl-SI" altLang="sl-SI" sz="2400" dirty="0">
                <a:latin typeface="Calibri" pitchFamily="34" charset="0"/>
              </a:rPr>
              <a:t> </a:t>
            </a:r>
            <a:endParaRPr lang="sl-SI" altLang="sl-SI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819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76611"/>
              </p:ext>
            </p:extLst>
          </p:nvPr>
        </p:nvGraphicFramePr>
        <p:xfrm>
          <a:off x="400447" y="1516147"/>
          <a:ext cx="8099425" cy="486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8" name="Visio" r:id="rId4" imgW="9260840" imgH="6384290" progId="Visio.Drawing.11">
                  <p:embed/>
                </p:oleObj>
              </mc:Choice>
              <mc:Fallback>
                <p:oleObj name="Visio" r:id="rId4" imgW="9260840" imgH="63842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447" y="1516147"/>
                        <a:ext cx="8099425" cy="4867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83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17EBD-8840-4214-B684-590C3E7E299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195736" y="548680"/>
            <a:ext cx="6318503" cy="70788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sl-SI" altLang="sl-SI" sz="3600" dirty="0">
                <a:solidFill>
                  <a:schemeClr val="hlink"/>
                </a:solidFill>
                <a:latin typeface="Calibri" pitchFamily="34" charset="0"/>
              </a:rPr>
              <a:t>REVIZIJE SISTEMA</a:t>
            </a:r>
            <a:r>
              <a:rPr lang="sl-SI" altLang="sl-SI" sz="4000" dirty="0">
                <a:solidFill>
                  <a:schemeClr val="hlink"/>
                </a:solidFill>
                <a:latin typeface="Calibri" pitchFamily="34" charset="0"/>
              </a:rPr>
              <a:t> </a:t>
            </a:r>
            <a:endParaRPr lang="sl-SI" altLang="sl-SI" sz="36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485726"/>
              </p:ext>
            </p:extLst>
          </p:nvPr>
        </p:nvGraphicFramePr>
        <p:xfrm>
          <a:off x="944281" y="1628800"/>
          <a:ext cx="7444144" cy="4679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51" name="Visio" r:id="rId3" imgW="9265077" imgH="6376148" progId="Visio.Drawing.11">
                  <p:embed/>
                </p:oleObj>
              </mc:Choice>
              <mc:Fallback>
                <p:oleObj name="Visio" r:id="rId3" imgW="9265077" imgH="637614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281" y="1628800"/>
                        <a:ext cx="7444144" cy="46799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0070C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22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52940"/>
            </a:schemeClr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10B398-353B-4A21-916E-121C2B980413}" type="slidenum">
              <a:rPr lang="en-US" altLang="sl-SI" smtClean="0">
                <a:solidFill>
                  <a:schemeClr val="tx2"/>
                </a:solidFill>
                <a:latin typeface="Calibri" pitchFamily="34" charset="0"/>
              </a:rPr>
              <a:pPr eaLnBrk="1" hangingPunct="1"/>
              <a:t>8</a:t>
            </a:fld>
            <a:endParaRPr lang="en-US" altLang="sl-SI" smtClean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549275"/>
            <a:ext cx="6346825" cy="719138"/>
          </a:xfr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l-SI" altLang="sl-SI" sz="3200" smtClean="0">
                <a:solidFill>
                  <a:schemeClr val="hlink"/>
                </a:solidFill>
                <a:cs typeface="Arial" charset="0"/>
              </a:rPr>
              <a:t>REVIZIJE SISTEMA</a:t>
            </a:r>
            <a:endParaRPr lang="sl-SI" altLang="sl-SI" sz="2400" b="1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07950" y="1484313"/>
            <a:ext cx="8785225" cy="4641850"/>
          </a:xfr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sl-SI" altLang="sl-SI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sl-SI" altLang="sl-SI" sz="2800" dirty="0" smtClean="0">
                <a:solidFill>
                  <a:schemeClr val="tx2"/>
                </a:solidFill>
                <a:cs typeface="Arial" charset="0"/>
              </a:rPr>
              <a:t>Zaradi </a:t>
            </a:r>
            <a:r>
              <a:rPr lang="sl-SI" altLang="sl-SI" sz="2800" b="1" dirty="0" smtClean="0">
                <a:solidFill>
                  <a:schemeClr val="hlink"/>
                </a:solidFill>
                <a:cs typeface="Arial" charset="0"/>
              </a:rPr>
              <a:t>stalnih</a:t>
            </a:r>
            <a:r>
              <a:rPr lang="sl-SI" altLang="sl-SI" sz="28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sl-SI" altLang="sl-SI" sz="2800" b="1" dirty="0" smtClean="0">
                <a:solidFill>
                  <a:schemeClr val="hlink"/>
                </a:solidFill>
                <a:cs typeface="Arial" charset="0"/>
              </a:rPr>
              <a:t>sprememb sistema</a:t>
            </a:r>
            <a:r>
              <a:rPr lang="sl-SI" altLang="sl-SI" sz="2800" dirty="0" smtClean="0">
                <a:solidFill>
                  <a:schemeClr val="tx2"/>
                </a:solidFill>
                <a:cs typeface="Arial" charset="0"/>
              </a:rPr>
              <a:t> je </a:t>
            </a:r>
            <a:r>
              <a:rPr lang="sl-SI" altLang="sl-SI" sz="280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RO zopet pripravil novo revizijsko strategijo:</a:t>
            </a:r>
          </a:p>
          <a:p>
            <a:pPr marL="0" indent="0"/>
            <a:r>
              <a:rPr lang="sl-SI" altLang="sl-SI" sz="2800" b="1" dirty="0" smtClean="0">
                <a:solidFill>
                  <a:schemeClr val="tx2"/>
                </a:solidFill>
                <a:cs typeface="Arial" charset="0"/>
              </a:rPr>
              <a:t>PREDVIDENE REVIZIJE SISTEMA v l.2015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:</a:t>
            </a:r>
          </a:p>
          <a:p>
            <a:pPr marL="0" indent="0">
              <a:buFontTx/>
              <a:buChar char="-"/>
            </a:pPr>
            <a:r>
              <a:rPr lang="sl-SI" altLang="sl-SI" sz="2800" b="1" dirty="0" smtClean="0">
                <a:solidFill>
                  <a:schemeClr val="hlink"/>
                </a:solidFill>
                <a:cs typeface="Arial" charset="0"/>
              </a:rPr>
              <a:t>Tehnična pomoč 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za vse 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3 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OP</a:t>
            </a:r>
          </a:p>
          <a:p>
            <a:pPr marL="0" indent="0"/>
            <a:r>
              <a:rPr lang="sl-SI" altLang="sl-SI" sz="2800" b="1" dirty="0" smtClean="0">
                <a:solidFill>
                  <a:schemeClr val="tx2"/>
                </a:solidFill>
                <a:cs typeface="Arial" charset="0"/>
              </a:rPr>
              <a:t>REVIDIRAN sistem prek revizij operacij:</a:t>
            </a:r>
          </a:p>
          <a:p>
            <a:pPr marL="0" indent="0">
              <a:buFontTx/>
              <a:buChar char="-"/>
            </a:pP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NPU/U – MP operacija </a:t>
            </a:r>
            <a:r>
              <a:rPr lang="sl-SI" altLang="sl-SI" sz="2800" b="1" dirty="0" smtClean="0">
                <a:solidFill>
                  <a:schemeClr val="hlink"/>
                </a:solidFill>
                <a:cs typeface="Arial" charset="0"/>
              </a:rPr>
              <a:t>e-Pravosodje 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– v letošnjem vzorcu </a:t>
            </a:r>
          </a:p>
          <a:p>
            <a:pPr marL="0" indent="0">
              <a:buFontTx/>
              <a:buChar char="-"/>
            </a:pP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NPU/U – MZ operacija – </a:t>
            </a:r>
            <a:r>
              <a:rPr lang="sl-SI" altLang="sl-SI" sz="2800" b="1" dirty="0" smtClean="0">
                <a:solidFill>
                  <a:schemeClr val="hlink"/>
                </a:solidFill>
                <a:cs typeface="Arial" charset="0"/>
              </a:rPr>
              <a:t>e-Zdravje</a:t>
            </a:r>
            <a:r>
              <a:rPr lang="sl-SI" altLang="sl-SI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– že revidirano, ponovno v letošnjem vzorcu.</a:t>
            </a:r>
          </a:p>
          <a:p>
            <a:pPr marL="0" indent="0">
              <a:buFontTx/>
              <a:buChar char="-"/>
            </a:pPr>
            <a:endParaRPr lang="sl-SI" altLang="sl-SI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sl-SI" altLang="sl-SI" dirty="0" smtClean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091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 txBox="1">
            <a:spLocks noGrp="1"/>
          </p:cNvSpPr>
          <p:nvPr/>
        </p:nvSpPr>
        <p:spPr bwMode="auto">
          <a:xfrm>
            <a:off x="8316913" y="6356350"/>
            <a:ext cx="369887" cy="365125"/>
          </a:xfrm>
          <a:prstGeom prst="rect">
            <a:avLst/>
          </a:prstGeom>
          <a:solidFill>
            <a:schemeClr val="bg1">
              <a:alpha val="5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EDB70FA-9609-4148-85AC-5B8A9FBE2EA2}" type="slidenum">
              <a:rPr lang="en-US" altLang="sl-SI" sz="1200">
                <a:solidFill>
                  <a:schemeClr val="tx2"/>
                </a:solidFill>
                <a:latin typeface="Calibri" pitchFamily="34" charset="0"/>
              </a:rPr>
              <a:pPr algn="r" eaLnBrk="1" hangingPunct="1"/>
              <a:t>9</a:t>
            </a:fld>
            <a:endParaRPr lang="en-US" altLang="sl-SI" sz="12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sl-SI" altLang="sl-SI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sl-SI" altLang="sl-SI" sz="3600" b="1" kern="1200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OSNOVE</a:t>
            </a:r>
            <a:r>
              <a:rPr lang="sl-SI" altLang="sl-SI" sz="3600" b="1" kern="1200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:</a:t>
            </a:r>
            <a:endParaRPr lang="sl-SI" altLang="sl-SI" sz="3600" b="1" kern="1200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 </a:t>
            </a:r>
            <a:r>
              <a:rPr lang="sl-SI" altLang="sl-SI" b="1" dirty="0" smtClean="0">
                <a:solidFill>
                  <a:schemeClr val="tx2"/>
                </a:solidFill>
              </a:rPr>
              <a:t>Izdatki</a:t>
            </a:r>
            <a:r>
              <a:rPr lang="sl-SI" altLang="sl-SI" dirty="0" smtClean="0">
                <a:solidFill>
                  <a:schemeClr val="tx2"/>
                </a:solidFill>
              </a:rPr>
              <a:t>, potrjeni v koledarskem letu </a:t>
            </a:r>
            <a:r>
              <a:rPr lang="sl-SI" altLang="sl-SI" b="1" dirty="0" smtClean="0">
                <a:solidFill>
                  <a:schemeClr val="tx2"/>
                </a:solidFill>
              </a:rPr>
              <a:t>2013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 Skupna </a:t>
            </a:r>
            <a:r>
              <a:rPr lang="sl-SI" altLang="sl-SI" b="1" dirty="0" smtClean="0">
                <a:solidFill>
                  <a:schemeClr val="tx2"/>
                </a:solidFill>
              </a:rPr>
              <a:t>ocena </a:t>
            </a:r>
            <a:r>
              <a:rPr lang="sl-SI" altLang="sl-SI" dirty="0" smtClean="0">
                <a:solidFill>
                  <a:schemeClr val="tx2"/>
                </a:solidFill>
              </a:rPr>
              <a:t>sistema - kategorija </a:t>
            </a:r>
            <a:r>
              <a:rPr lang="sl-SI" altLang="sl-SI" b="1" dirty="0" smtClean="0">
                <a:solidFill>
                  <a:schemeClr val="hlink"/>
                </a:solidFill>
              </a:rPr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 Statistično </a:t>
            </a:r>
            <a:r>
              <a:rPr lang="sl-SI" altLang="sl-SI" dirty="0" smtClean="0">
                <a:solidFill>
                  <a:schemeClr val="tx2"/>
                </a:solidFill>
              </a:rPr>
              <a:t>naključno vzorčenje </a:t>
            </a:r>
            <a:r>
              <a:rPr lang="sl-SI" altLang="sl-SI" dirty="0" smtClean="0">
                <a:solidFill>
                  <a:schemeClr val="tx2"/>
                </a:solidFill>
              </a:rPr>
              <a:t>- </a:t>
            </a:r>
            <a:r>
              <a:rPr lang="sl-SI" altLang="sl-SI" b="1" dirty="0" smtClean="0">
                <a:solidFill>
                  <a:schemeClr val="tx2"/>
                </a:solidFill>
              </a:rPr>
              <a:t>MUS</a:t>
            </a:r>
          </a:p>
          <a:p>
            <a:pPr lvl="1">
              <a:buFont typeface="Wingdings" pitchFamily="2" charset="2"/>
              <a:buChar char="§"/>
            </a:pPr>
            <a:r>
              <a:rPr lang="sl-SI" altLang="sl-SI" dirty="0" smtClean="0">
                <a:solidFill>
                  <a:schemeClr val="tx2"/>
                </a:solidFill>
              </a:rPr>
              <a:t> </a:t>
            </a:r>
            <a:r>
              <a:rPr lang="sl-SI" altLang="sl-SI" dirty="0" smtClean="0">
                <a:solidFill>
                  <a:schemeClr val="tx2"/>
                </a:solidFill>
              </a:rPr>
              <a:t>Skupni </a:t>
            </a:r>
            <a:r>
              <a:rPr lang="sl-SI" altLang="sl-SI" b="1" dirty="0" smtClean="0">
                <a:solidFill>
                  <a:schemeClr val="tx2"/>
                </a:solidFill>
              </a:rPr>
              <a:t>vzorec</a:t>
            </a:r>
            <a:r>
              <a:rPr lang="sl-SI" altLang="sl-SI" dirty="0" smtClean="0">
                <a:solidFill>
                  <a:schemeClr val="tx2"/>
                </a:solidFill>
              </a:rPr>
              <a:t> za </a:t>
            </a:r>
            <a:r>
              <a:rPr lang="sl-SI" altLang="sl-SI" b="1" dirty="0" smtClean="0">
                <a:solidFill>
                  <a:schemeClr val="hlink"/>
                </a:solidFill>
              </a:rPr>
              <a:t>vse </a:t>
            </a:r>
            <a:r>
              <a:rPr lang="sl-SI" altLang="sl-SI" b="1" dirty="0" smtClean="0">
                <a:solidFill>
                  <a:schemeClr val="hlink"/>
                </a:solidFill>
              </a:rPr>
              <a:t>3 </a:t>
            </a:r>
            <a:r>
              <a:rPr lang="sl-SI" altLang="sl-SI" b="1" dirty="0" smtClean="0">
                <a:solidFill>
                  <a:schemeClr val="hlink"/>
                </a:solidFill>
              </a:rPr>
              <a:t>OP</a:t>
            </a:r>
          </a:p>
          <a:p>
            <a:pPr marL="457200" lvl="1" indent="0">
              <a:buNone/>
            </a:pPr>
            <a:endParaRPr lang="sl-SI" altLang="sl-SI" dirty="0" smtClean="0">
              <a:solidFill>
                <a:schemeClr val="hlin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27580" y="803910"/>
            <a:ext cx="635635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36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Revizije operacij 2014</a:t>
            </a:r>
            <a:endParaRPr lang="sl-SI" altLang="sl-SI" sz="36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2331</TotalTime>
  <Words>745</Words>
  <Application>Microsoft Office PowerPoint</Application>
  <PresentationFormat>On-screen Show (4:3)</PresentationFormat>
  <Paragraphs>184</Paragraphs>
  <Slides>18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026_si10-cgp-mpe-PREDLOGA-97-2003</vt:lpstr>
      <vt:lpstr>Visio</vt:lpstr>
      <vt:lpstr>Poročilo revizijskega organa  za OP RČV  za obdobje 2007-2013</vt:lpstr>
      <vt:lpstr>Naloge revizijskega organa</vt:lpstr>
      <vt:lpstr>Revizije sistema</vt:lpstr>
      <vt:lpstr>Revizije sistema</vt:lpstr>
      <vt:lpstr>Revizije sistema</vt:lpstr>
      <vt:lpstr>PowerPoint Presentation</vt:lpstr>
      <vt:lpstr>PowerPoint Presentation</vt:lpstr>
      <vt:lpstr>REVIZIJE SISTEMA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Aktualno v l. 2015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Roman Rojko</dc:creator>
  <cp:lastModifiedBy>IT</cp:lastModifiedBy>
  <cp:revision>106</cp:revision>
  <cp:lastPrinted>2015-05-26T13:06:40Z</cp:lastPrinted>
  <dcterms:created xsi:type="dcterms:W3CDTF">2011-04-15T07:29:29Z</dcterms:created>
  <dcterms:modified xsi:type="dcterms:W3CDTF">2015-05-26T14:33:05Z</dcterms:modified>
</cp:coreProperties>
</file>